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9" r:id="rId7"/>
    <p:sldId id="260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25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09A5D-795A-93C9-78E4-391AD5AF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96FA-F19A-4DB9-A1ED-D6BD94556357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89CA7-EEF9-D594-30EF-E7A745EB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67474-85B2-FA10-6F63-F3AD4294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2DA47-B6FC-45A3-8709-703117D66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78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3F33-7456-D61C-FEC6-6EA6483E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76CF5-C06C-4B77-BEFA-1BD6CE825DE5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1565D-359A-C407-AF2F-06482BF1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F887A-674E-436D-B46C-87AC2B24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AF750-C824-4C61-8B0D-3D637E19B8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32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A5976-5E98-D428-371B-6D3DA2F7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EDCB-2E70-413B-A807-975CD3172AC3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5CDC8-CA9D-4244-9336-087022D7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4FA69-E199-1A4E-D513-8D93A2C7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87BC1-228B-4C2A-9AE6-38C31AAE6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82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1A45E-6F7B-0C7C-C3A7-7F5435A7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3E89-C5F8-4455-B312-37065A20C492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8818-8A89-D605-9876-B6247522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82410-4FA8-2460-A269-3FF9372A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15866-F0D9-4466-9F3F-158ABFF72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8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28253-9657-1A9A-EB6F-D5515F37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B0C64-DCB0-4200-921C-14AF650AFB8F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36564-2957-94EC-C276-9B05A77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9602C-19BA-5FD0-056F-919BF283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96508-B47E-4458-9045-87438A1D8F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79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447A3-BA5F-5B2E-9541-A8DC1DBB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7DB11-2829-47B1-BC53-6FEC68D2AB2C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6E322-7064-3C72-1F11-BE84E580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F2979-D3CA-70C4-41A6-4316A6EB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75AE3-83FE-4EEA-B1B0-0E86DC9DDE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04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2E50CA-AAC4-A7B4-B72C-85EE5413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8709-617E-4509-9B50-AB81B2206E29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A1438-AEA9-E715-FB06-3C3252C7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5AD6E-E04C-C602-A611-1868EE29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CA893-437D-4469-9AC9-D5D6DD051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59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EA1C4-3795-7267-DC58-40E918C0E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942D-F949-40A7-BA8B-90F03227BE74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24E4D-0164-7FF3-DBFD-F420FB0F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F2F41-8608-FEE8-C8E6-844DA3722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33E2F-91DE-4894-8092-4CE79C566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73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AF5908-AA96-0E1A-A229-2C607EED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892C-7FC9-428A-B8AD-EA0CD9A14324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CECFC-2E8A-97FB-4AAD-F434D89A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ABA55-8C33-9BA9-DF4E-E6D88251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5282F-3E46-42AD-BE70-70625B5C21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75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8A069-4041-77F0-85FF-862809298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439F-E1C0-42F0-A510-94B08D1A3B12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F8097-EB9E-8B94-1F37-EAA2747E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5CF23-711B-8B41-3512-2A41F5C4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51268-912D-4E6A-93BA-D6EBF498D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33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0EB00-65D5-AF14-C37F-58F1ACFD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08F5-EC9A-464D-9E4C-82546A45D128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73F5B-2308-51E0-04DC-D9DC6DC3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46D56-9C8F-282E-A89B-77264500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82301-667F-443A-B71D-F4A5BCDD0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D86AEBB-4DAA-7CC1-B4A5-182CF9E924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196FD46-772B-D578-AB08-3E679301F7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F54CF-951D-9E20-10FC-C2AD24202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88694A-1E0C-429E-B0E6-3427C59830B6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FA838-C592-0BB4-2C71-8CF281448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040E0-2D24-041B-E46F-937D5FA4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115DCCA-7EAB-4207-910B-33578AF47C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D9AA-5646-DDC1-AF26-023CF98C5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AMSER Case of the Month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HPI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AFAB0-E0B9-518F-69B7-4EC364C41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9013"/>
            <a:ext cx="9144000" cy="16557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Med </a:t>
            </a:r>
            <a:r>
              <a:rPr lang="en-US" dirty="0" err="1">
                <a:solidFill>
                  <a:schemeClr val="bg2"/>
                </a:solidFill>
              </a:rPr>
              <a:t>sudent</a:t>
            </a:r>
            <a:r>
              <a:rPr lang="en-US" dirty="0">
                <a:solidFill>
                  <a:schemeClr val="bg2"/>
                </a:solidFill>
              </a:rPr>
              <a:t> name and institution</a:t>
            </a:r>
          </a:p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Attending radiologist (must be AMSER member)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and institution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5A7551E3-538F-F9BE-E0CF-AE7FDE960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832405-42A1-6B26-E55F-0B136547D8CE}"/>
              </a:ext>
            </a:extLst>
          </p:cNvPr>
          <p:cNvSpPr txBox="1"/>
          <p:nvPr/>
        </p:nvSpPr>
        <p:spPr>
          <a:xfrm>
            <a:off x="340242" y="5415577"/>
            <a:ext cx="1594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Your institution logo here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F46F44B-492B-D33A-0262-D5FEDE9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References: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3E75C9-6015-D572-8D2E-C232AD074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include journal articles with references in AMA format and cite your discussions and figures appropriately. Minimum of 4 references </a:t>
            </a:r>
            <a:r>
              <a:rPr lang="en-US">
                <a:solidFill>
                  <a:schemeClr val="bg1"/>
                </a:solidFill>
              </a:rPr>
              <a:t>are required.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Please remember to cite your references in your discussions and figures appropriately. Cases will be returned without proper citations.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2531" name="Picture 2">
            <a:extLst>
              <a:ext uri="{FF2B5EF4-FFF2-40B4-BE49-F238E27FC236}">
                <a16:creationId xmlns:a16="http://schemas.microsoft.com/office/drawing/2014/main" id="{ECFDA1F1-AE0E-841D-B6CC-B2B084BD5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AA5E67B-FC8C-40F4-1CCE-CAB87B1B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Patient Presentation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1936129-75A7-D1FD-1DE4-8E836CB2C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18AD2950-0E36-C2BD-A77A-DF52FC994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BC495D9-B489-D60A-94AE-298C6F39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Pertinent Labs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D4ECFBED-B606-7C60-2721-F1303EC91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If any</a:t>
            </a:r>
            <a:endParaRPr lang="en-US" altLang="en-US">
              <a:solidFill>
                <a:schemeClr val="bg2"/>
              </a:solidFill>
            </a:endParaRPr>
          </a:p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6640152F-DC4D-1427-9D0A-48D3F12ED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C5553E-83B1-AAAE-6542-F06504ED7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090738"/>
            <a:ext cx="10515600" cy="1325562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What Imaging Should We Order?</a:t>
            </a: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FEC107AD-B33D-04D1-FCD9-F747219A2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C49D0A4-52DA-A127-4E02-B6304CE5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>
                <a:solidFill>
                  <a:srgbClr val="FFFF00"/>
                </a:solidFill>
              </a:rPr>
              <a:t>Select the applicable ACR Appropriateness Criteria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657E90D7-7A7B-9B75-B42C-4FF554AF1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433513"/>
            <a:ext cx="9239250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B21EC8E0-05C4-49E3-5D19-F9DD2E72C14F}"/>
              </a:ext>
            </a:extLst>
          </p:cNvPr>
          <p:cNvCxnSpPr/>
          <p:nvPr/>
        </p:nvCxnSpPr>
        <p:spPr>
          <a:xfrm>
            <a:off x="1662113" y="2279650"/>
            <a:ext cx="531812" cy="425450"/>
          </a:xfrm>
          <a:prstGeom prst="bentConnector3">
            <a:avLst/>
          </a:prstGeom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F68BB3-C511-9788-4A51-CB0489F5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5388" y="2106613"/>
            <a:ext cx="1879600" cy="1263650"/>
          </a:xfrm>
          <a:solidFill>
            <a:schemeClr val="accent5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chemeClr val="bg2"/>
                </a:solidFill>
              </a:rPr>
              <a:t>This imaging modality was ordered by the ER physician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7414" name="Picture 2">
            <a:extLst>
              <a:ext uri="{FF2B5EF4-FFF2-40B4-BE49-F238E27FC236}">
                <a16:creationId xmlns:a16="http://schemas.microsoft.com/office/drawing/2014/main" id="{204F5A38-86C2-72D9-A275-3C77561E7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otched Right Arrow 7">
            <a:extLst>
              <a:ext uri="{FF2B5EF4-FFF2-40B4-BE49-F238E27FC236}">
                <a16:creationId xmlns:a16="http://schemas.microsoft.com/office/drawing/2014/main" id="{B4ACAB85-DE9B-0C15-B119-17A627D27BA9}"/>
              </a:ext>
            </a:extLst>
          </p:cNvPr>
          <p:cNvSpPr/>
          <p:nvPr/>
        </p:nvSpPr>
        <p:spPr>
          <a:xfrm rot="10800000">
            <a:off x="9431338" y="2625725"/>
            <a:ext cx="561975" cy="247650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6" name="TextBox 9">
            <a:extLst>
              <a:ext uri="{FF2B5EF4-FFF2-40B4-BE49-F238E27FC236}">
                <a16:creationId xmlns:a16="http://schemas.microsoft.com/office/drawing/2014/main" id="{356D06CF-4D31-36C7-5486-223AF2DD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13025"/>
            <a:ext cx="3187700" cy="368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1041EC6-1AC5-1838-B456-38509035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88938"/>
            <a:ext cx="10515600" cy="1325562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Findings (unlabeled)</a:t>
            </a:r>
          </a:p>
        </p:txBody>
      </p:sp>
      <p:pic>
        <p:nvPicPr>
          <p:cNvPr id="18435" name="Picture 2">
            <a:extLst>
              <a:ext uri="{FF2B5EF4-FFF2-40B4-BE49-F238E27FC236}">
                <a16:creationId xmlns:a16="http://schemas.microsoft.com/office/drawing/2014/main" id="{77042CD2-DFD9-16AB-837D-0CFEDF069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BD3CA4F-08A1-E813-B517-6021E6E8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88938"/>
            <a:ext cx="10515600" cy="1325562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FF00"/>
                </a:solidFill>
              </a:rPr>
              <a:t>Findings: (labeled)</a:t>
            </a:r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D7748769-3B57-0D94-45D5-52A465572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D9A1-22CE-862B-C44B-9790BA5C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2174875"/>
            <a:ext cx="10515600" cy="13255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Final </a:t>
            </a:r>
            <a:r>
              <a:rPr lang="en-US" dirty="0" err="1">
                <a:solidFill>
                  <a:srgbClr val="FFFF00"/>
                </a:solidFill>
              </a:rPr>
              <a:t>Dx</a:t>
            </a:r>
            <a:r>
              <a:rPr lang="en-US" dirty="0">
                <a:solidFill>
                  <a:srgbClr val="FFFF00"/>
                </a:solidFill>
              </a:rPr>
              <a:t>: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Spontaneous Hypertensive Intracranial Hemorrhage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E0F3D08B-2CF7-795C-D24F-F54B2D510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26CC483-B99E-4251-589B-A59FF347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Case Discussion (1-3 slides)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9FFAC8E-766B-E13F-1997-553F204DF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112D9B07-E54A-1C2A-A10F-5836E67FC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127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AMSER Case of the Month   HPI</vt:lpstr>
      <vt:lpstr>Patient Presentation</vt:lpstr>
      <vt:lpstr>Pertinent Labs</vt:lpstr>
      <vt:lpstr>What Imaging Should We Order?</vt:lpstr>
      <vt:lpstr>Select the applicable ACR Appropriateness Criteria</vt:lpstr>
      <vt:lpstr>Findings (unlabeled)</vt:lpstr>
      <vt:lpstr>Findings: (labeled)</vt:lpstr>
      <vt:lpstr>Final Dx:  Spontaneous Hypertensive Intracranial Hemorrhage </vt:lpstr>
      <vt:lpstr>Case Discussion (1-3 slides)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AGH Radiology Case Presentation</dc:title>
  <dc:creator>Neiladri Khan</dc:creator>
  <cp:lastModifiedBy>Utukuri, Pallavi</cp:lastModifiedBy>
  <cp:revision>30</cp:revision>
  <dcterms:created xsi:type="dcterms:W3CDTF">2017-07-05T17:44:26Z</dcterms:created>
  <dcterms:modified xsi:type="dcterms:W3CDTF">2024-11-18T03:01:39Z</dcterms:modified>
</cp:coreProperties>
</file>